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57" r:id="rId3"/>
    <p:sldId id="260" r:id="rId4"/>
    <p:sldId id="258" r:id="rId5"/>
    <p:sldId id="259" r:id="rId6"/>
  </p:sldIdLst>
  <p:sldSz cx="12192000" cy="6858000"/>
  <p:notesSz cx="6858000" cy="9144000"/>
  <p:defaultTextStyle>
    <a:defPPr>
      <a:defRPr lang="en-US"/>
    </a:defPPr>
    <a:lvl1pPr algn="r" defTabSz="457200" rtl="1" fontAlgn="base">
      <a:spcBef>
        <a:spcPct val="0"/>
      </a:spcBef>
      <a:spcAft>
        <a:spcPct val="0"/>
      </a:spcAft>
      <a:defRPr kern="1200">
        <a:solidFill>
          <a:schemeClr val="tx1"/>
        </a:solidFill>
        <a:latin typeface="Arial" charset="0"/>
        <a:ea typeface="+mn-ea"/>
        <a:cs typeface="Arial" charset="0"/>
      </a:defRPr>
    </a:lvl1pPr>
    <a:lvl2pPr marL="457200" algn="r" defTabSz="457200" rtl="1" fontAlgn="base">
      <a:spcBef>
        <a:spcPct val="0"/>
      </a:spcBef>
      <a:spcAft>
        <a:spcPct val="0"/>
      </a:spcAft>
      <a:defRPr kern="1200">
        <a:solidFill>
          <a:schemeClr val="tx1"/>
        </a:solidFill>
        <a:latin typeface="Arial" charset="0"/>
        <a:ea typeface="+mn-ea"/>
        <a:cs typeface="Arial" charset="0"/>
      </a:defRPr>
    </a:lvl2pPr>
    <a:lvl3pPr marL="914400" algn="r" defTabSz="457200" rtl="1" fontAlgn="base">
      <a:spcBef>
        <a:spcPct val="0"/>
      </a:spcBef>
      <a:spcAft>
        <a:spcPct val="0"/>
      </a:spcAft>
      <a:defRPr kern="1200">
        <a:solidFill>
          <a:schemeClr val="tx1"/>
        </a:solidFill>
        <a:latin typeface="Arial" charset="0"/>
        <a:ea typeface="+mn-ea"/>
        <a:cs typeface="Arial" charset="0"/>
      </a:defRPr>
    </a:lvl3pPr>
    <a:lvl4pPr marL="1371600" algn="r" defTabSz="457200" rtl="1" fontAlgn="base">
      <a:spcBef>
        <a:spcPct val="0"/>
      </a:spcBef>
      <a:spcAft>
        <a:spcPct val="0"/>
      </a:spcAft>
      <a:defRPr kern="1200">
        <a:solidFill>
          <a:schemeClr val="tx1"/>
        </a:solidFill>
        <a:latin typeface="Arial" charset="0"/>
        <a:ea typeface="+mn-ea"/>
        <a:cs typeface="Arial" charset="0"/>
      </a:defRPr>
    </a:lvl4pPr>
    <a:lvl5pPr marL="1828800" algn="r" defTabSz="457200"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582"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12201525"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
          <p:cNvGrpSpPr>
            <a:grpSpLocks/>
          </p:cNvGrpSpPr>
          <p:nvPr/>
        </p:nvGrpSpPr>
        <p:grpSpPr bwMode="auto">
          <a:xfrm>
            <a:off x="-4763" y="4953000"/>
            <a:ext cx="12196763" cy="1911350"/>
            <a:chOff x="-3765" y="4832896"/>
            <a:chExt cx="9147765" cy="2032192"/>
          </a:xfrm>
        </p:grpSpPr>
        <p:sp>
          <p:nvSpPr>
            <p:cNvPr id="6" name="Freeform 6"/>
            <p:cNvSpPr>
              <a:spLocks/>
            </p:cNvSpPr>
            <p:nvPr/>
          </p:nvSpPr>
          <p:spPr bwMode="auto">
            <a:xfrm>
              <a:off x="1686959" y="4832896"/>
              <a:ext cx="7457041"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7"/>
            <p:cNvSpPr>
              <a:spLocks/>
            </p:cNvSpPr>
            <p:nvPr/>
          </p:nvSpPr>
          <p:spPr bwMode="auto">
            <a:xfrm>
              <a:off x="35527" y="5135025"/>
              <a:ext cx="9108473"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914400" y="1752602"/>
            <a:ext cx="103632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C11F40C1-9CFA-42E2-8DA4-AFF1FA342A6E}" type="datetimeFigureOut">
              <a:rPr lang="en-US"/>
              <a:pPr>
                <a:defRPr/>
              </a:pPr>
              <a:t>3/16/2020</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A51B9FDD-002F-437D-9ADB-41B5C234F31C}"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1387540-022B-4230-B28E-1733007976B5}" type="datetimeFigureOut">
              <a:rPr lang="en-US"/>
              <a:pPr>
                <a:defRPr/>
              </a:pPr>
              <a:t>3/16/2020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60C2125-3D4E-4717-894A-AD393154F243}"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E8502E5-1B59-4D26-A9EA-FAE8076A5B59}" type="datetimeFigureOut">
              <a:rPr lang="en-US"/>
              <a:pPr>
                <a:defRPr/>
              </a:pPr>
              <a:t>3/16/2020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4A6D718-ADB8-4A33-B788-7F2B8C4467FC}"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972BCD78-D336-4892-88F9-A08713ADD23F}" type="datetimeFigureOut">
              <a:rPr lang="en-US"/>
              <a:pPr>
                <a:defRPr/>
              </a:pPr>
              <a:t>3/16/2020</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1434803-C400-4731-933F-E6A2940FC854}"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4848225" y="3005138"/>
            <a:ext cx="2444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defRPr/>
            </a:pPr>
            <a:endParaRPr lang="en-US"/>
          </a:p>
        </p:txBody>
      </p:sp>
      <p:sp>
        <p:nvSpPr>
          <p:cNvPr id="5" name="Chevron 7"/>
          <p:cNvSpPr/>
          <p:nvPr/>
        </p:nvSpPr>
        <p:spPr>
          <a:xfrm>
            <a:off x="4600575" y="3005138"/>
            <a:ext cx="242888"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defRPr/>
            </a:pPr>
            <a:endParaRPr lang="en-US"/>
          </a:p>
        </p:txBody>
      </p:sp>
      <p:sp>
        <p:nvSpPr>
          <p:cNvPr id="2" name="Title 1"/>
          <p:cNvSpPr>
            <a:spLocks noGrp="1"/>
          </p:cNvSpPr>
          <p:nvPr>
            <p:ph type="title"/>
          </p:nvPr>
        </p:nvSpPr>
        <p:spPr>
          <a:xfrm>
            <a:off x="963168" y="1059712"/>
            <a:ext cx="103632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5230284" y="2931712"/>
            <a:ext cx="6096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58025174-247D-4AD4-8155-60E300F6B85D}" type="datetimeFigureOut">
              <a:rPr lang="en-US"/>
              <a:pPr>
                <a:defRPr/>
              </a:pPr>
              <a:t>3/16/2020</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38693C4E-7251-4CE6-A40F-6D5D0C03B0A8}"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736810B5-FB4D-4432-9E05-615F82A7B4C8}" type="datetimeFigureOut">
              <a:rPr lang="en-US"/>
              <a:pPr>
                <a:defRPr/>
              </a:pPr>
              <a:t>3/16/2020</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FA087D6-E006-4376-99FD-5B344093CA3F}"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472B551-FB45-4B18-ABD1-DDD0F088F5B4}" type="datetimeFigureOut">
              <a:rPr lang="en-US"/>
              <a:pPr>
                <a:defRPr/>
              </a:pPr>
              <a:t>3/16/2020</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E369FD41-B672-403A-8C44-C4685CB3AAB4}" type="slidenum">
              <a:rPr lang="ar-SA"/>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4825A7E1-C00A-4546-8D6E-B42E156BFA49}" type="datetimeFigureOut">
              <a:rPr lang="en-US"/>
              <a:pPr>
                <a:defRPr/>
              </a:pPr>
              <a:t>3/16/2020</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FC124BC3-C583-4825-87C7-18B39F51B3B2}"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DDABC10-4A22-4A96-9F6F-D38EFBC1A5BA}" type="datetimeFigureOut">
              <a:rPr lang="en-US"/>
              <a:pPr>
                <a:defRPr/>
              </a:pPr>
              <a:t>3/16/2020</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BEBAECD-7264-45A4-8F5E-E5A8BCA2C36B}"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014FEE3-8A12-4810-AE88-35260CBA8F43}" type="datetimeFigureOut">
              <a:rPr lang="en-US"/>
              <a:pPr>
                <a:defRPr/>
              </a:pPr>
              <a:t>3/16/2020</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1A25B77B-E260-48AB-B746-C80674069610}" type="slidenum">
              <a:rPr lang="ar-SA"/>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665163" y="5945188"/>
            <a:ext cx="6588125"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8"/>
          <p:cNvSpPr>
            <a:spLocks/>
          </p:cNvSpPr>
          <p:nvPr/>
        </p:nvSpPr>
        <p:spPr bwMode="auto">
          <a:xfrm>
            <a:off x="647700" y="5938838"/>
            <a:ext cx="4921250"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9"/>
          <p:cNvSpPr>
            <a:spLocks/>
          </p:cNvSpPr>
          <p:nvPr/>
        </p:nvSpPr>
        <p:spPr bwMode="auto">
          <a:xfrm>
            <a:off x="-8056" y="5791253"/>
            <a:ext cx="4536419"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11552238" y="4987925"/>
            <a:ext cx="2444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defRPr/>
            </a:pPr>
            <a:endParaRPr lang="en-US"/>
          </a:p>
        </p:txBody>
      </p:sp>
      <p:sp>
        <p:nvSpPr>
          <p:cNvPr id="10" name="Chevron 12"/>
          <p:cNvSpPr/>
          <p:nvPr/>
        </p:nvSpPr>
        <p:spPr>
          <a:xfrm>
            <a:off x="11303000" y="4987925"/>
            <a:ext cx="244475"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defRPr/>
            </a:pPr>
            <a:endParaRPr lang="en-US"/>
          </a:p>
        </p:txBody>
      </p:sp>
      <p:sp>
        <p:nvSpPr>
          <p:cNvPr id="4" name="Text Placeholder 3"/>
          <p:cNvSpPr>
            <a:spLocks noGrp="1"/>
          </p:cNvSpPr>
          <p:nvPr>
            <p:ph type="body" sz="half" idx="2"/>
          </p:nvPr>
        </p:nvSpPr>
        <p:spPr>
          <a:xfrm>
            <a:off x="1521643" y="5443402"/>
            <a:ext cx="95504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D849F695-F9D4-4C66-9B31-CFF56E7AD37D}" type="datetimeFigureOut">
              <a:rPr lang="en-US"/>
              <a:pPr>
                <a:defRPr/>
              </a:pPr>
              <a:t>3/16/2020</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27B6B3C9-7C3A-44D9-B316-DD6CA4BB1784}"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163" y="5945188"/>
            <a:ext cx="6588125"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647700" y="5938838"/>
            <a:ext cx="4921250"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609600" y="1481138"/>
            <a:ext cx="10972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8969375" y="6408738"/>
            <a:ext cx="2560638" cy="365125"/>
          </a:xfrm>
          <a:prstGeom prst="rect">
            <a:avLst/>
          </a:prstGeom>
        </p:spPr>
        <p:txBody>
          <a:bodyPr vert="horz" anchor="b"/>
          <a:lstStyle>
            <a:lvl1pPr algn="l" eaLnBrk="1" latinLnBrk="0" hangingPunct="1">
              <a:defRPr kumimoji="0" sz="1000" smtClean="0">
                <a:solidFill>
                  <a:schemeClr val="tx1"/>
                </a:solidFill>
              </a:defRPr>
            </a:lvl1pPr>
            <a:extLst/>
          </a:lstStyle>
          <a:p>
            <a:pPr>
              <a:defRPr/>
            </a:pPr>
            <a:fld id="{7672BE99-98A5-466C-8C53-DC044CA2C39E}" type="datetimeFigureOut">
              <a:rPr lang="en-US"/>
              <a:pPr>
                <a:defRPr/>
              </a:pPr>
              <a:t>3/16/2020</a:t>
            </a:fld>
            <a:endParaRPr lang="en-US"/>
          </a:p>
        </p:txBody>
      </p:sp>
      <p:sp>
        <p:nvSpPr>
          <p:cNvPr id="22" name="Footer Placeholder 21"/>
          <p:cNvSpPr>
            <a:spLocks noGrp="1"/>
          </p:cNvSpPr>
          <p:nvPr>
            <p:ph type="ftr" sz="quarter" idx="3"/>
          </p:nvPr>
        </p:nvSpPr>
        <p:spPr>
          <a:xfrm>
            <a:off x="5840413" y="6408738"/>
            <a:ext cx="3133725"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11530013" y="6408738"/>
            <a:ext cx="48736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8C34715A-A285-4E6D-86C3-A6B7618054B4}"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86" r:id="rId1"/>
    <p:sldLayoutId id="2147483785" r:id="rId2"/>
    <p:sldLayoutId id="2147483787" r:id="rId3"/>
    <p:sldLayoutId id="2147483788" r:id="rId4"/>
    <p:sldLayoutId id="2147483789" r:id="rId5"/>
    <p:sldLayoutId id="2147483790" r:id="rId6"/>
    <p:sldLayoutId id="2147483784" r:id="rId7"/>
    <p:sldLayoutId id="2147483791" r:id="rId8"/>
    <p:sldLayoutId id="2147483792" r:id="rId9"/>
    <p:sldLayoutId id="2147483783" r:id="rId10"/>
    <p:sldLayoutId id="2147483782"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extLst>
          </p:cNvPr>
          <p:cNvSpPr>
            <a:spLocks noGrp="1"/>
          </p:cNvSpPr>
          <p:nvPr>
            <p:ph type="title" idx="4294967295"/>
          </p:nvPr>
        </p:nvSpPr>
        <p:spPr>
          <a:xfrm>
            <a:off x="0" y="365125"/>
            <a:ext cx="9891713" cy="252413"/>
          </a:xfrm>
        </p:spPr>
        <p:txBody>
          <a:bodyPr rtlCol="0">
            <a:normAutofit fontScale="90000"/>
          </a:bodyPr>
          <a:lstStyle/>
          <a:p>
            <a:pPr fontAlgn="auto">
              <a:spcAft>
                <a:spcPts val="0"/>
              </a:spcAft>
              <a:defRPr/>
            </a:pPr>
            <a:r>
              <a:rPr lang="en-US" dirty="0"/>
              <a:t/>
            </a:r>
            <a:br>
              <a:rPr lang="en-US" dirty="0"/>
            </a:br>
            <a:r>
              <a:rPr lang="en-US" dirty="0"/>
              <a:t/>
            </a:r>
            <a:br>
              <a:rPr lang="en-US" dirty="0"/>
            </a:br>
            <a:r>
              <a:rPr lang="en-US" dirty="0"/>
              <a:t/>
            </a:r>
            <a:br>
              <a:rPr lang="en-US" dirty="0"/>
            </a:br>
            <a:endParaRPr lang="en-US" dirty="0"/>
          </a:p>
        </p:txBody>
      </p:sp>
      <p:sp>
        <p:nvSpPr>
          <p:cNvPr id="5" name="Rectangle 4">
            <a:extLst>
              <a:ext uri="{FF2B5EF4-FFF2-40B4-BE49-F238E27FC236}"/>
            </a:extLst>
          </p:cNvPr>
          <p:cNvSpPr/>
          <p:nvPr/>
        </p:nvSpPr>
        <p:spPr>
          <a:xfrm>
            <a:off x="231775" y="141288"/>
            <a:ext cx="11488738" cy="5910262"/>
          </a:xfrm>
          <a:prstGeom prst="rect">
            <a:avLst/>
          </a:prstGeom>
        </p:spPr>
        <p:txBody>
          <a:bodyPr>
            <a:spAutoFit/>
          </a:bodyPr>
          <a:lstStyle/>
          <a:p>
            <a:pPr algn="l" rtl="0" fontAlgn="auto">
              <a:spcBef>
                <a:spcPts val="0"/>
              </a:spcBef>
              <a:spcAft>
                <a:spcPts val="0"/>
              </a:spcAft>
              <a:defRPr/>
            </a:pPr>
            <a:endParaRPr lang="en-US" b="1" dirty="0">
              <a:latin typeface="+mn-lt"/>
              <a:cs typeface="+mn-cs"/>
            </a:endParaRPr>
          </a:p>
          <a:p>
            <a:pPr algn="l" rtl="0" fontAlgn="auto">
              <a:spcBef>
                <a:spcPts val="0"/>
              </a:spcBef>
              <a:spcAft>
                <a:spcPts val="0"/>
              </a:spcAft>
              <a:defRPr/>
            </a:pPr>
            <a:r>
              <a:rPr lang="en-US" b="1" dirty="0">
                <a:latin typeface="+mn-lt"/>
                <a:cs typeface="+mn-cs"/>
              </a:rPr>
              <a:t>‘</a:t>
            </a:r>
            <a:r>
              <a:rPr lang="en-US" sz="2400" b="1" u="sng" dirty="0">
                <a:latin typeface="+mj-lt"/>
                <a:cs typeface="+mn-cs"/>
              </a:rPr>
              <a:t>Phrasal verb</a:t>
            </a:r>
            <a:r>
              <a:rPr lang="en-US" sz="2400" b="1" dirty="0">
                <a:latin typeface="+mj-lt"/>
                <a:cs typeface="+mn-cs"/>
              </a:rPr>
              <a:t>’ is a term used to describe the three </a:t>
            </a:r>
          </a:p>
          <a:p>
            <a:pPr algn="l" rtl="0" fontAlgn="auto">
              <a:spcBef>
                <a:spcPts val="0"/>
              </a:spcBef>
              <a:spcAft>
                <a:spcPts val="0"/>
              </a:spcAft>
              <a:defRPr/>
            </a:pPr>
            <a:r>
              <a:rPr lang="en-US" sz="2400" b="1" dirty="0">
                <a:latin typeface="+mj-lt"/>
                <a:cs typeface="+mn-cs"/>
              </a:rPr>
              <a:t>combinations below. Strictly speaking, the verb + adverb </a:t>
            </a:r>
          </a:p>
          <a:p>
            <a:pPr algn="l" rtl="0" fontAlgn="auto">
              <a:spcBef>
                <a:spcPts val="0"/>
              </a:spcBef>
              <a:spcAft>
                <a:spcPts val="0"/>
              </a:spcAft>
              <a:defRPr/>
            </a:pPr>
            <a:r>
              <a:rPr lang="en-US" sz="2400" b="1" dirty="0">
                <a:latin typeface="+mj-lt"/>
                <a:cs typeface="+mn-cs"/>
              </a:rPr>
              <a:t>combination is a particle verb, and the verb + preposition </a:t>
            </a:r>
          </a:p>
          <a:p>
            <a:pPr algn="l" rtl="0" fontAlgn="auto">
              <a:spcBef>
                <a:spcPts val="0"/>
              </a:spcBef>
              <a:spcAft>
                <a:spcPts val="0"/>
              </a:spcAft>
              <a:defRPr/>
            </a:pPr>
            <a:r>
              <a:rPr lang="en-US" sz="2400" b="1" dirty="0">
                <a:latin typeface="+mj-lt"/>
                <a:cs typeface="+mn-cs"/>
              </a:rPr>
              <a:t>combination is a prepositional verb, but the term ‘phrasal </a:t>
            </a:r>
          </a:p>
          <a:p>
            <a:pPr algn="l" rtl="0" fontAlgn="auto">
              <a:spcBef>
                <a:spcPts val="0"/>
              </a:spcBef>
              <a:spcAft>
                <a:spcPts val="0"/>
              </a:spcAft>
              <a:defRPr/>
            </a:pPr>
            <a:r>
              <a:rPr lang="en-US" sz="2400" b="1" dirty="0">
                <a:latin typeface="+mj-lt"/>
                <a:cs typeface="+mn-cs"/>
              </a:rPr>
              <a:t>verb’ tends to be used to refer to all three variations.</a:t>
            </a:r>
          </a:p>
          <a:p>
            <a:pPr algn="l" rtl="0" fontAlgn="auto">
              <a:spcBef>
                <a:spcPts val="0"/>
              </a:spcBef>
              <a:spcAft>
                <a:spcPts val="0"/>
              </a:spcAft>
              <a:defRPr/>
            </a:pPr>
            <a:r>
              <a:rPr lang="en-US" sz="2400" b="1" dirty="0">
                <a:latin typeface="+mj-lt"/>
                <a:cs typeface="+mn-cs"/>
              </a:rPr>
              <a:t>1 verb + adverb or particle</a:t>
            </a:r>
          </a:p>
          <a:p>
            <a:pPr algn="l" rtl="0" fontAlgn="auto">
              <a:spcBef>
                <a:spcPts val="0"/>
              </a:spcBef>
              <a:spcAft>
                <a:spcPts val="0"/>
              </a:spcAft>
              <a:defRPr/>
            </a:pPr>
            <a:r>
              <a:rPr lang="en-US" sz="2400" b="1" dirty="0">
                <a:latin typeface="+mj-lt"/>
                <a:cs typeface="+mn-cs"/>
              </a:rPr>
              <a:t>I’ll come round tomorrow; We’ll just hang around here =</a:t>
            </a:r>
          </a:p>
          <a:p>
            <a:pPr algn="l" rtl="0" fontAlgn="auto">
              <a:spcBef>
                <a:spcPts val="0"/>
              </a:spcBef>
              <a:spcAft>
                <a:spcPts val="0"/>
              </a:spcAft>
              <a:defRPr/>
            </a:pPr>
            <a:r>
              <a:rPr lang="en-US" sz="2400" b="1" dirty="0">
                <a:latin typeface="+mj-lt"/>
                <a:cs typeface="+mn-cs"/>
              </a:rPr>
              <a:t>intransitive phrasal verbs (no object)</a:t>
            </a:r>
          </a:p>
          <a:p>
            <a:pPr algn="l" rtl="0" fontAlgn="auto">
              <a:spcBef>
                <a:spcPts val="0"/>
              </a:spcBef>
              <a:spcAft>
                <a:spcPts val="0"/>
              </a:spcAft>
              <a:defRPr/>
            </a:pPr>
            <a:r>
              <a:rPr lang="en-US" sz="2400" b="1" dirty="0">
                <a:latin typeface="+mj-lt"/>
                <a:cs typeface="+mn-cs"/>
              </a:rPr>
              <a:t>2 verb + preposition</a:t>
            </a:r>
          </a:p>
          <a:p>
            <a:pPr algn="l" rtl="0" fontAlgn="auto">
              <a:spcBef>
                <a:spcPts val="0"/>
              </a:spcBef>
              <a:spcAft>
                <a:spcPts val="0"/>
              </a:spcAft>
              <a:defRPr/>
            </a:pPr>
            <a:r>
              <a:rPr lang="en-US" sz="2400" b="1" dirty="0">
                <a:latin typeface="+mj-lt"/>
                <a:cs typeface="+mn-cs"/>
              </a:rPr>
              <a:t>Joe stood by me = by is a preposition that introduces the </a:t>
            </a:r>
          </a:p>
          <a:p>
            <a:pPr algn="l" rtl="0" fontAlgn="auto">
              <a:spcBef>
                <a:spcPts val="0"/>
              </a:spcBef>
              <a:spcAft>
                <a:spcPts val="0"/>
              </a:spcAft>
              <a:defRPr/>
            </a:pPr>
            <a:r>
              <a:rPr lang="en-US" sz="2400" b="1" dirty="0">
                <a:latin typeface="+mj-lt"/>
                <a:cs typeface="+mn-cs"/>
              </a:rPr>
              <a:t>prepositional phrase by me</a:t>
            </a:r>
          </a:p>
          <a:p>
            <a:pPr algn="l" rtl="0" fontAlgn="auto">
              <a:spcBef>
                <a:spcPts val="0"/>
              </a:spcBef>
              <a:spcAft>
                <a:spcPts val="0"/>
              </a:spcAft>
              <a:defRPr/>
            </a:pPr>
            <a:r>
              <a:rPr lang="en-US" sz="2400" b="1" dirty="0">
                <a:latin typeface="+mj-lt"/>
                <a:cs typeface="+mn-cs"/>
              </a:rPr>
              <a:t>3 verb + adverb + preposition</a:t>
            </a:r>
          </a:p>
          <a:p>
            <a:pPr algn="l" rtl="0" fontAlgn="auto">
              <a:spcBef>
                <a:spcPts val="0"/>
              </a:spcBef>
              <a:spcAft>
                <a:spcPts val="0"/>
              </a:spcAft>
              <a:defRPr/>
            </a:pPr>
            <a:r>
              <a:rPr lang="en-US" sz="2400" b="1" dirty="0">
                <a:latin typeface="+mj-lt"/>
                <a:cs typeface="+mn-cs"/>
              </a:rPr>
              <a:t>I get on with Frank = on is an adverb that qualifies get, </a:t>
            </a:r>
          </a:p>
          <a:p>
            <a:pPr algn="l" rtl="0" fontAlgn="auto">
              <a:spcBef>
                <a:spcPts val="0"/>
              </a:spcBef>
              <a:spcAft>
                <a:spcPts val="0"/>
              </a:spcAft>
              <a:defRPr/>
            </a:pPr>
            <a:r>
              <a:rPr lang="en-US" sz="2400" b="1" dirty="0">
                <a:latin typeface="+mj-lt"/>
                <a:cs typeface="+mn-cs"/>
              </a:rPr>
              <a:t>and with is a preposition that introduces the prepositional </a:t>
            </a:r>
          </a:p>
          <a:p>
            <a:pPr algn="l" rtl="0" fontAlgn="auto">
              <a:spcBef>
                <a:spcPts val="0"/>
              </a:spcBef>
              <a:spcAft>
                <a:spcPts val="0"/>
              </a:spcAft>
              <a:defRPr/>
            </a:pPr>
            <a:r>
              <a:rPr lang="en-US" sz="2400" b="1" dirty="0">
                <a:latin typeface="+mj-lt"/>
                <a:cs typeface="+mn-cs"/>
              </a:rPr>
              <a:t>phrase with Frank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extLst>
          </p:cNvPr>
          <p:cNvSpPr/>
          <p:nvPr/>
        </p:nvSpPr>
        <p:spPr>
          <a:xfrm>
            <a:off x="644525" y="1068388"/>
            <a:ext cx="11320463" cy="5632450"/>
          </a:xfrm>
          <a:prstGeom prst="rect">
            <a:avLst/>
          </a:prstGeom>
        </p:spPr>
        <p:txBody>
          <a:bodyPr>
            <a:spAutoFit/>
          </a:bodyPr>
          <a:lstStyle/>
          <a:p>
            <a:pPr algn="l" rtl="0" fontAlgn="auto">
              <a:spcBef>
                <a:spcPts val="0"/>
              </a:spcBef>
              <a:spcAft>
                <a:spcPts val="0"/>
              </a:spcAft>
              <a:defRPr/>
            </a:pPr>
            <a:r>
              <a:rPr lang="en-US" sz="2400" dirty="0">
                <a:latin typeface="+mn-lt"/>
                <a:cs typeface="+mn-cs"/>
              </a:rPr>
              <a:t>get on (with) = to have a good relationship with </a:t>
            </a:r>
          </a:p>
          <a:p>
            <a:pPr algn="l" rtl="0" fontAlgn="auto">
              <a:spcBef>
                <a:spcPts val="0"/>
              </a:spcBef>
              <a:spcAft>
                <a:spcPts val="0"/>
              </a:spcAft>
              <a:defRPr/>
            </a:pPr>
            <a:r>
              <a:rPr lang="en-US" sz="2400" dirty="0">
                <a:latin typeface="+mn-lt"/>
                <a:cs typeface="+mn-cs"/>
              </a:rPr>
              <a:t>stand by (someone) = to support and be friends in difficult </a:t>
            </a:r>
          </a:p>
          <a:p>
            <a:pPr algn="l" rtl="0" fontAlgn="auto">
              <a:spcBef>
                <a:spcPts val="0"/>
              </a:spcBef>
              <a:spcAft>
                <a:spcPts val="0"/>
              </a:spcAft>
              <a:defRPr/>
            </a:pPr>
            <a:r>
              <a:rPr lang="en-US" sz="2400" dirty="0">
                <a:latin typeface="+mn-lt"/>
                <a:cs typeface="+mn-cs"/>
              </a:rPr>
              <a:t>times</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hang out (with) = an informal way of saying to spend time </a:t>
            </a:r>
          </a:p>
          <a:p>
            <a:pPr algn="l" rtl="0" fontAlgn="auto">
              <a:spcBef>
                <a:spcPts val="0"/>
              </a:spcBef>
              <a:spcAft>
                <a:spcPts val="0"/>
              </a:spcAft>
              <a:defRPr/>
            </a:pPr>
            <a:r>
              <a:rPr lang="en-US" sz="2400" dirty="0">
                <a:latin typeface="+mn-lt"/>
                <a:cs typeface="+mn-cs"/>
              </a:rPr>
              <a:t>with (e.g. go for a coffee, to clubs or parties together)</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hang around = to stay in a place doing nothing or waiting </a:t>
            </a:r>
          </a:p>
          <a:p>
            <a:pPr algn="l" rtl="0" fontAlgn="auto">
              <a:spcBef>
                <a:spcPts val="0"/>
              </a:spcBef>
              <a:spcAft>
                <a:spcPts val="0"/>
              </a:spcAft>
              <a:defRPr/>
            </a:pPr>
            <a:r>
              <a:rPr lang="en-US" sz="2400" dirty="0">
                <a:latin typeface="+mn-lt"/>
                <a:cs typeface="+mn-cs"/>
              </a:rPr>
              <a:t>for something to happen</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meet up = to come together with someone, either as </a:t>
            </a:r>
          </a:p>
          <a:p>
            <a:pPr algn="l" rtl="0" fontAlgn="auto">
              <a:spcBef>
                <a:spcPts val="0"/>
              </a:spcBef>
              <a:spcAft>
                <a:spcPts val="0"/>
              </a:spcAft>
              <a:defRPr/>
            </a:pPr>
            <a:r>
              <a:rPr lang="en-US" sz="2400" dirty="0">
                <a:latin typeface="+mn-lt"/>
                <a:cs typeface="+mn-cs"/>
              </a:rPr>
              <a:t>planned or unexpectedly</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keep up (with) = to stay in contact and share news</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come round = to visit (when a friend comes to visit you at </a:t>
            </a:r>
          </a:p>
          <a:p>
            <a:pPr algn="l" rtl="0" fontAlgn="auto">
              <a:spcBef>
                <a:spcPts val="0"/>
              </a:spcBef>
              <a:spcAft>
                <a:spcPts val="0"/>
              </a:spcAft>
              <a:defRPr/>
            </a:pPr>
            <a:r>
              <a:rPr lang="en-US" sz="2400" dirty="0">
                <a:latin typeface="+mn-lt"/>
                <a:cs typeface="+mn-cs"/>
              </a:rPr>
              <a:t>your house)</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go round = to visit (when you visit a friend at their house)</a:t>
            </a:r>
          </a:p>
          <a:p>
            <a:pPr algn="l" rtl="0" fontAlgn="auto">
              <a:spcBef>
                <a:spcPts val="0"/>
              </a:spcBef>
              <a:spcAft>
                <a:spcPts val="0"/>
              </a:spcAft>
              <a:defRPr/>
            </a:pPr>
            <a:r>
              <a:rPr lang="en-US" sz="2400" dirty="0">
                <a:latin typeface="+mn-lt"/>
                <a:cs typeface="+mn-cs"/>
              </a:rPr>
              <a:t>Phrasal verbs that contain two particles: get on (with), </a:t>
            </a:r>
          </a:p>
          <a:p>
            <a:pPr marL="342900" indent="-342900" algn="l" rtl="0" fontAlgn="auto">
              <a:spcBef>
                <a:spcPts val="0"/>
              </a:spcBef>
              <a:spcAft>
                <a:spcPts val="0"/>
              </a:spcAft>
              <a:buFont typeface="Arial" panose="020B0604020202020204" pitchFamily="34" charset="0"/>
              <a:buChar char="•"/>
              <a:defRPr/>
            </a:pPr>
            <a:r>
              <a:rPr lang="en-US" sz="2400" dirty="0">
                <a:latin typeface="+mn-lt"/>
                <a:cs typeface="+mn-cs"/>
              </a:rPr>
              <a:t>hang out (with) and keep up (with)</a:t>
            </a:r>
          </a:p>
        </p:txBody>
      </p:sp>
      <p:sp>
        <p:nvSpPr>
          <p:cNvPr id="19458" name="Title 2"/>
          <p:cNvSpPr>
            <a:spLocks noGrp="1"/>
          </p:cNvSpPr>
          <p:nvPr>
            <p:ph type="title" idx="4294967295"/>
          </p:nvPr>
        </p:nvSpPr>
        <p:spPr>
          <a:xfrm>
            <a:off x="0" y="365125"/>
            <a:ext cx="10515600" cy="1325563"/>
          </a:xfrm>
        </p:spPr>
        <p:txBody>
          <a:bodyPr>
            <a:normAutofit fontScale="90000"/>
          </a:bodyPr>
          <a:lstStyle/>
          <a:p>
            <a:pPr fontAlgn="auto">
              <a:spcAft>
                <a:spcPts val="0"/>
              </a:spcAft>
              <a:defRPr/>
            </a:pPr>
            <a:r>
              <a:rPr lang="en-US" smtClean="0"/>
              <a:t>Examples of Phrasal Verbs</a:t>
            </a:r>
            <a:br>
              <a:rPr lang="en-US" smtClean="0"/>
            </a:b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p:txBody>
          <a:bodyPr rtlCol="0">
            <a:normAutofit fontScale="92500"/>
          </a:bodyPr>
          <a:lstStyle/>
          <a:p>
            <a:pPr marL="514350" indent="-514350" fontAlgn="auto">
              <a:spcAft>
                <a:spcPts val="0"/>
              </a:spcAft>
              <a:buFont typeface="+mj-lt"/>
              <a:buAutoNum type="arabicPeriod"/>
              <a:defRPr/>
            </a:pPr>
            <a:r>
              <a:rPr lang="en-US" dirty="0">
                <a:solidFill>
                  <a:schemeClr val="tx1">
                    <a:lumMod val="75000"/>
                    <a:lumOff val="25000"/>
                  </a:schemeClr>
                </a:solidFill>
              </a:rPr>
              <a:t>We come from different backgrounds  but we ______	really well.</a:t>
            </a:r>
          </a:p>
          <a:p>
            <a:pPr marL="514350" indent="-514350" fontAlgn="auto">
              <a:spcAft>
                <a:spcPts val="0"/>
              </a:spcAft>
              <a:buFont typeface="+mj-lt"/>
              <a:buAutoNum type="arabicPeriod"/>
              <a:defRPr/>
            </a:pPr>
            <a:r>
              <a:rPr lang="en-US" dirty="0">
                <a:solidFill>
                  <a:schemeClr val="tx1">
                    <a:lumMod val="75000"/>
                    <a:lumOff val="25000"/>
                  </a:schemeClr>
                </a:solidFill>
              </a:rPr>
              <a:t>We don’t have to do anything  special, like going to a show. It  would just be nice to __________  	            together for a bit.</a:t>
            </a:r>
          </a:p>
          <a:p>
            <a:pPr marL="514350" indent="-514350" fontAlgn="auto">
              <a:spcAft>
                <a:spcPts val="0"/>
              </a:spcAft>
              <a:buFont typeface="+mj-lt"/>
              <a:buAutoNum type="arabicPeriod"/>
              <a:defRPr/>
            </a:pPr>
            <a:r>
              <a:rPr lang="en-US" dirty="0">
                <a:solidFill>
                  <a:schemeClr val="tx1">
                    <a:lumMod val="75000"/>
                    <a:lumOff val="25000"/>
                  </a:schemeClr>
                </a:solidFill>
              </a:rPr>
              <a:t>I made a lot of really good friends at  university, but I haven’t______   	 with many of them.</a:t>
            </a:r>
          </a:p>
          <a:p>
            <a:pPr marL="514350" indent="-514350" fontAlgn="auto">
              <a:spcAft>
                <a:spcPts val="0"/>
              </a:spcAft>
              <a:buFont typeface="+mj-lt"/>
              <a:buAutoNum type="arabicPeriod"/>
              <a:defRPr/>
            </a:pPr>
            <a:r>
              <a:rPr lang="en-US" dirty="0">
                <a:solidFill>
                  <a:schemeClr val="tx1">
                    <a:lumMod val="75000"/>
                    <a:lumOff val="25000"/>
                  </a:schemeClr>
                </a:solidFill>
              </a:rPr>
              <a:t>Why don’t you________ 	to my  house for supper tonight?</a:t>
            </a:r>
          </a:p>
          <a:p>
            <a:pPr marL="514350" indent="-514350" fontAlgn="auto">
              <a:spcAft>
                <a:spcPts val="0"/>
              </a:spcAft>
              <a:buFont typeface="+mj-lt"/>
              <a:buAutoNum type="arabicPeriod"/>
              <a:defRPr/>
            </a:pPr>
            <a:r>
              <a:rPr lang="en-US" dirty="0">
                <a:solidFill>
                  <a:schemeClr val="tx1">
                    <a:lumMod val="75000"/>
                    <a:lumOff val="25000"/>
                  </a:schemeClr>
                </a:solidFill>
              </a:rPr>
              <a:t>Some friends are great just to have a  good time with, but real friends are  the ones who ______	you when  you’re in trouble.</a:t>
            </a:r>
          </a:p>
          <a:p>
            <a:pPr marL="514350" indent="-514350" fontAlgn="auto">
              <a:spcAft>
                <a:spcPts val="0"/>
              </a:spcAft>
              <a:buFont typeface="+mj-lt"/>
              <a:buAutoNum type="arabicPeriod"/>
              <a:defRPr/>
            </a:pPr>
            <a:r>
              <a:rPr lang="en-US" dirty="0">
                <a:solidFill>
                  <a:schemeClr val="tx1">
                    <a:lumMod val="75000"/>
                    <a:lumOff val="25000"/>
                  </a:schemeClr>
                </a:solidFill>
              </a:rPr>
              <a:t>I’m busy at six o’clock but we could______ later, if you like. Say,  eight thirty?</a:t>
            </a:r>
          </a:p>
          <a:p>
            <a:pPr marL="0" indent="0" fontAlgn="auto">
              <a:spcAft>
                <a:spcPts val="0"/>
              </a:spcAft>
              <a:buFont typeface="Wingdings 3" charset="2"/>
              <a:buNone/>
              <a:defRPr/>
            </a:pPr>
            <a:endParaRPr lang="en-US" dirty="0">
              <a:solidFill>
                <a:schemeClr val="tx1">
                  <a:lumMod val="75000"/>
                  <a:lumOff val="25000"/>
                </a:schemeClr>
              </a:solidFill>
            </a:endParaRPr>
          </a:p>
        </p:txBody>
      </p:sp>
      <p:sp>
        <p:nvSpPr>
          <p:cNvPr id="20481" name="Title 1"/>
          <p:cNvSpPr>
            <a:spLocks noGrp="1"/>
          </p:cNvSpPr>
          <p:nvPr>
            <p:ph type="title"/>
          </p:nvPr>
        </p:nvSpPr>
        <p:spPr/>
        <p:txBody>
          <a:bodyPr>
            <a:normAutofit fontScale="90000"/>
          </a:bodyPr>
          <a:lstStyle/>
          <a:p>
            <a:pPr fontAlgn="auto">
              <a:spcAft>
                <a:spcPts val="0"/>
              </a:spcAft>
              <a:defRPr/>
            </a:pPr>
            <a:r>
              <a:rPr lang="en-US" smtClean="0"/>
              <a:t>Choose the correct phrasal verbs to complete these sentences.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extLst>
          </p:cNvPr>
          <p:cNvSpPr>
            <a:spLocks noGrp="1"/>
          </p:cNvSpPr>
          <p:nvPr>
            <p:ph idx="1"/>
          </p:nvPr>
        </p:nvSpPr>
        <p:spPr>
          <a:xfrm>
            <a:off x="141288" y="1223963"/>
            <a:ext cx="11874500" cy="5634037"/>
          </a:xfrm>
        </p:spPr>
        <p:txBody>
          <a:bodyPr rtlCol="0">
            <a:normAutofit fontScale="47500" lnSpcReduction="20000"/>
          </a:bodyPr>
          <a:lstStyle/>
          <a:p>
            <a:pPr marL="0" indent="0" fontAlgn="auto">
              <a:spcAft>
                <a:spcPts val="0"/>
              </a:spcAft>
              <a:buFont typeface="Wingdings 3" charset="2"/>
              <a:buNone/>
              <a:defRPr/>
            </a:pPr>
            <a:r>
              <a:rPr lang="en-US" sz="4000" b="1" dirty="0">
                <a:solidFill>
                  <a:schemeClr val="tx1">
                    <a:lumMod val="75000"/>
                    <a:lumOff val="25000"/>
                  </a:schemeClr>
                </a:solidFill>
              </a:rPr>
              <a:t>8. Work in pairs. What type of friend or  person is each person talking about in the following sentences ? Match each sentence with a  person from the box. </a:t>
            </a:r>
          </a:p>
          <a:p>
            <a:pPr marL="0" indent="0" fontAlgn="auto">
              <a:spcAft>
                <a:spcPts val="0"/>
              </a:spcAft>
              <a:buFont typeface="Wingdings 3" charset="2"/>
              <a:buNone/>
              <a:defRPr/>
            </a:pPr>
            <a:r>
              <a:rPr lang="en-US" sz="3500" dirty="0">
                <a:solidFill>
                  <a:schemeClr val="tx1">
                    <a:lumMod val="75000"/>
                    <a:lumOff val="25000"/>
                  </a:schemeClr>
                </a:solidFill>
              </a:rPr>
              <a:t>acquaintance	fair-weather friend  fellow student	</a:t>
            </a:r>
            <a:r>
              <a:rPr lang="en-US" sz="3500" dirty="0" err="1">
                <a:solidFill>
                  <a:schemeClr val="tx1">
                    <a:lumMod val="75000"/>
                    <a:lumOff val="25000"/>
                  </a:schemeClr>
                </a:solidFill>
              </a:rPr>
              <a:t>flatmate</a:t>
            </a:r>
            <a:r>
              <a:rPr lang="en-US" sz="3500" dirty="0">
                <a:solidFill>
                  <a:schemeClr val="tx1">
                    <a:lumMod val="75000"/>
                    <a:lumOff val="25000"/>
                  </a:schemeClr>
                </a:solidFill>
              </a:rPr>
              <a:t>	 girlfriend   mutual friend		old friend</a:t>
            </a:r>
          </a:p>
          <a:p>
            <a:pPr marL="0" indent="0" fontAlgn="auto">
              <a:spcAft>
                <a:spcPts val="0"/>
              </a:spcAft>
              <a:buFont typeface="Wingdings 3" charset="2"/>
              <a:buNone/>
              <a:defRPr/>
            </a:pPr>
            <a:r>
              <a:rPr lang="en-US" sz="3500" dirty="0">
                <a:solidFill>
                  <a:schemeClr val="tx1">
                    <a:lumMod val="75000"/>
                    <a:lumOff val="25000"/>
                  </a:schemeClr>
                </a:solidFill>
              </a:rPr>
              <a:t>travel companion	true friend   workmate</a:t>
            </a:r>
          </a:p>
          <a:p>
            <a:pPr marL="0" indent="0" fontAlgn="auto">
              <a:spcAft>
                <a:spcPts val="0"/>
              </a:spcAft>
              <a:buFont typeface="Wingdings 3" charset="2"/>
              <a:buNone/>
              <a:defRPr/>
            </a:pPr>
            <a:endParaRPr lang="en-US" sz="3500" dirty="0">
              <a:solidFill>
                <a:schemeClr val="tx1">
                  <a:lumMod val="75000"/>
                  <a:lumOff val="25000"/>
                </a:schemeClr>
              </a:solidFill>
            </a:endParaRPr>
          </a:p>
          <a:p>
            <a:pPr marL="514350" indent="-514350" fontAlgn="auto">
              <a:spcAft>
                <a:spcPts val="0"/>
              </a:spcAft>
              <a:buFont typeface="+mj-lt"/>
              <a:buAutoNum type="arabicPeriod"/>
              <a:defRPr/>
            </a:pPr>
            <a:r>
              <a:rPr lang="en-US" sz="3500" dirty="0">
                <a:solidFill>
                  <a:schemeClr val="tx1">
                    <a:lumMod val="75000"/>
                    <a:lumOff val="25000"/>
                  </a:schemeClr>
                </a:solidFill>
              </a:rPr>
              <a:t>We’re not close friends – we’re just studying French at  the same evening class.</a:t>
            </a:r>
          </a:p>
          <a:p>
            <a:pPr marL="514350" indent="-514350" fontAlgn="auto">
              <a:spcAft>
                <a:spcPts val="0"/>
              </a:spcAft>
              <a:buFont typeface="+mj-lt"/>
              <a:buAutoNum type="arabicPeriod"/>
              <a:defRPr/>
            </a:pPr>
            <a:r>
              <a:rPr lang="en-US" sz="3500" dirty="0">
                <a:solidFill>
                  <a:schemeClr val="tx1">
                    <a:lumMod val="75000"/>
                    <a:lumOff val="25000"/>
                  </a:schemeClr>
                </a:solidFill>
              </a:rPr>
              <a:t>I live with Sarah, but each of us has our own group of  friends that we hang out with.</a:t>
            </a:r>
          </a:p>
          <a:p>
            <a:pPr marL="514350" indent="-514350" fontAlgn="auto">
              <a:spcAft>
                <a:spcPts val="0"/>
              </a:spcAft>
              <a:buFont typeface="+mj-lt"/>
              <a:buAutoNum type="arabicPeriod"/>
              <a:defRPr/>
            </a:pPr>
            <a:r>
              <a:rPr lang="en-US" sz="3500" dirty="0">
                <a:solidFill>
                  <a:schemeClr val="tx1">
                    <a:lumMod val="75000"/>
                    <a:lumOff val="25000"/>
                  </a:schemeClr>
                </a:solidFill>
              </a:rPr>
              <a:t>Olivia and I went on a trip to Peru together ten years ago  and we’ve kept up with each other ever since.</a:t>
            </a:r>
          </a:p>
          <a:p>
            <a:pPr marL="514350" indent="-514350" fontAlgn="auto">
              <a:spcAft>
                <a:spcPts val="0"/>
              </a:spcAft>
              <a:buFont typeface="+mj-lt"/>
              <a:buAutoNum type="arabicPeriod"/>
              <a:defRPr/>
            </a:pPr>
            <a:r>
              <a:rPr lang="en-US" sz="3500" dirty="0">
                <a:solidFill>
                  <a:schemeClr val="tx1">
                    <a:lumMod val="75000"/>
                    <a:lumOff val="25000"/>
                  </a:schemeClr>
                </a:solidFill>
              </a:rPr>
              <a:t>I wouldn’t say we were friends really. We’ve met a couple  of times at parties.</a:t>
            </a:r>
          </a:p>
          <a:p>
            <a:pPr marL="514350" indent="-514350" fontAlgn="auto">
              <a:spcAft>
                <a:spcPts val="0"/>
              </a:spcAft>
              <a:buFont typeface="+mj-lt"/>
              <a:buAutoNum type="arabicPeriod"/>
              <a:defRPr/>
            </a:pPr>
            <a:r>
              <a:rPr lang="en-US" sz="3500" dirty="0">
                <a:solidFill>
                  <a:schemeClr val="tx1">
                    <a:lumMod val="75000"/>
                    <a:lumOff val="25000"/>
                  </a:schemeClr>
                </a:solidFill>
              </a:rPr>
              <a:t>Oh, do you know Tom? He’s a good friend of mine too.  We should all meet up some time.</a:t>
            </a:r>
          </a:p>
          <a:p>
            <a:pPr marL="514350" indent="-514350" fontAlgn="auto">
              <a:spcAft>
                <a:spcPts val="0"/>
              </a:spcAft>
              <a:buFont typeface="+mj-lt"/>
              <a:buAutoNum type="arabicPeriod"/>
              <a:defRPr/>
            </a:pPr>
            <a:r>
              <a:rPr lang="en-US" sz="3500" dirty="0">
                <a:solidFill>
                  <a:schemeClr val="tx1">
                    <a:lumMod val="75000"/>
                    <a:lumOff val="25000"/>
                  </a:schemeClr>
                </a:solidFill>
              </a:rPr>
              <a:t>Jacob always hangs around when he’s bored, but he never comes round when he’s got something better to do.</a:t>
            </a:r>
          </a:p>
          <a:p>
            <a:pPr marL="514350" indent="-514350" fontAlgn="auto">
              <a:spcAft>
                <a:spcPts val="0"/>
              </a:spcAft>
              <a:buFont typeface="+mj-lt"/>
              <a:buAutoNum type="arabicPeriod"/>
              <a:defRPr/>
            </a:pPr>
            <a:r>
              <a:rPr lang="en-US" sz="3500" dirty="0">
                <a:solidFill>
                  <a:schemeClr val="tx1">
                    <a:lumMod val="75000"/>
                    <a:lumOff val="25000"/>
                  </a:schemeClr>
                </a:solidFill>
              </a:rPr>
              <a:t>Kate has always stood by me in times of difficulty. If ever  I’m in trouble, I know I can rely on her for help.</a:t>
            </a:r>
          </a:p>
          <a:p>
            <a:pPr marL="514350" indent="-514350" fontAlgn="auto">
              <a:spcAft>
                <a:spcPts val="0"/>
              </a:spcAft>
              <a:buFont typeface="+mj-lt"/>
              <a:buAutoNum type="arabicPeriod"/>
              <a:defRPr/>
            </a:pPr>
            <a:r>
              <a:rPr lang="en-US" sz="3500" dirty="0">
                <a:solidFill>
                  <a:schemeClr val="tx1">
                    <a:lumMod val="75000"/>
                    <a:lumOff val="25000"/>
                  </a:schemeClr>
                </a:solidFill>
              </a:rPr>
              <a:t>Colin and I have been teaching at the same school for  years. We get on very well, even though we never really  see each other socially. I think I’ve been round to his  house once.</a:t>
            </a:r>
          </a:p>
          <a:p>
            <a:pPr marL="514350" indent="-514350" fontAlgn="auto">
              <a:spcAft>
                <a:spcPts val="0"/>
              </a:spcAft>
              <a:buFont typeface="+mj-lt"/>
              <a:buAutoNum type="arabicPeriod"/>
              <a:defRPr/>
            </a:pPr>
            <a:r>
              <a:rPr lang="en-US" sz="3500" dirty="0">
                <a:solidFill>
                  <a:schemeClr val="tx1">
                    <a:lumMod val="75000"/>
                    <a:lumOff val="25000"/>
                  </a:schemeClr>
                </a:solidFill>
              </a:rPr>
              <a:t>Barney and I have known each other since we were at  school. It doesn’t matter if we haven’t seen each other  for a while; we just seem to pick up where we left off.</a:t>
            </a:r>
          </a:p>
          <a:p>
            <a:pPr marL="514350" indent="-514350" fontAlgn="auto">
              <a:spcAft>
                <a:spcPts val="0"/>
              </a:spcAft>
              <a:buFont typeface="+mj-lt"/>
              <a:buAutoNum type="arabicPeriod"/>
              <a:defRPr/>
            </a:pPr>
            <a:r>
              <a:rPr lang="en-US" sz="3500" dirty="0">
                <a:solidFill>
                  <a:schemeClr val="tx1">
                    <a:lumMod val="75000"/>
                    <a:lumOff val="25000"/>
                  </a:schemeClr>
                </a:solidFill>
              </a:rPr>
              <a:t>Jessica and I are going to go for a medieval-style wedding.  Themed weddings are becoming very fashionable.</a:t>
            </a:r>
          </a:p>
          <a:p>
            <a:pPr marL="365760" indent="-256032" fontAlgn="auto">
              <a:spcAft>
                <a:spcPts val="0"/>
              </a:spcAft>
              <a:buFont typeface="Wingdings 3" charset="2"/>
              <a:buChar char=""/>
              <a:defRPr/>
            </a:pPr>
            <a:endParaRPr lang="en-US" dirty="0">
              <a:solidFill>
                <a:schemeClr val="tx1">
                  <a:lumMod val="75000"/>
                  <a:lumOff val="25000"/>
                </a:schemeClr>
              </a:solidFill>
            </a:endParaRPr>
          </a:p>
        </p:txBody>
      </p:sp>
      <p:sp>
        <p:nvSpPr>
          <p:cNvPr id="2" name="Title 1">
            <a:extLst>
              <a:ext uri="{FF2B5EF4-FFF2-40B4-BE49-F238E27FC236}"/>
            </a:extLst>
          </p:cNvPr>
          <p:cNvSpPr>
            <a:spLocks noGrp="1"/>
          </p:cNvSpPr>
          <p:nvPr>
            <p:ph type="title"/>
          </p:nvPr>
        </p:nvSpPr>
        <p:spPr/>
        <p:txBody>
          <a:bodyPr/>
          <a:lstStyle/>
          <a:p>
            <a:pPr fontAlgn="auto">
              <a:spcAft>
                <a:spcPts val="0"/>
              </a:spcAft>
              <a:defRPr/>
            </a:pPr>
            <a:r>
              <a:rPr lang="en-US" spc="-85" dirty="0">
                <a:solidFill>
                  <a:srgbClr val="DA2128"/>
                </a:solidFill>
                <a:latin typeface="Lucida Sans"/>
                <a:cs typeface="Lucida Sans"/>
              </a:rPr>
              <a:t>Vocabulary : </a:t>
            </a:r>
            <a:r>
              <a:rPr lang="en-US" spc="-75" dirty="0">
                <a:solidFill>
                  <a:srgbClr val="231F20"/>
                </a:solidFill>
                <a:latin typeface="Lucida Sans"/>
                <a:cs typeface="Lucida Sans"/>
              </a:rPr>
              <a:t>friends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747713" y="1158875"/>
            <a:ext cx="10842625" cy="369888"/>
          </a:xfrm>
          <a:prstGeom prst="rect">
            <a:avLst/>
          </a:prstGeom>
          <a:noFill/>
          <a:ln w="9525">
            <a:noFill/>
            <a:miter lim="800000"/>
            <a:headEnd/>
            <a:tailEnd/>
          </a:ln>
        </p:spPr>
        <p:txBody>
          <a:bodyPr>
            <a:spAutoFit/>
          </a:bodyPr>
          <a:lstStyle/>
          <a:p>
            <a:pPr algn="l" rtl="0"/>
            <a:endParaRPr lang="en-US">
              <a:latin typeface="Trebuchet MS" pitchFamily="34" charset="0"/>
            </a:endParaRPr>
          </a:p>
        </p:txBody>
      </p:sp>
      <p:pic>
        <p:nvPicPr>
          <p:cNvPr id="17410" name="Content Placeholder 7"/>
          <p:cNvPicPr>
            <a:picLocks noGrp="1" noChangeAspect="1"/>
          </p:cNvPicPr>
          <p:nvPr>
            <p:ph idx="1"/>
          </p:nvPr>
        </p:nvPicPr>
        <p:blipFill>
          <a:blip r:embed="rId2"/>
          <a:srcRect/>
          <a:stretch>
            <a:fillRect/>
          </a:stretch>
        </p:blipFill>
        <p:spPr>
          <a:xfrm>
            <a:off x="3930650" y="2017713"/>
            <a:ext cx="4330700" cy="3454400"/>
          </a:xfrm>
        </p:spPr>
      </p:pic>
      <p:sp>
        <p:nvSpPr>
          <p:cNvPr id="22530" name="Title 4"/>
          <p:cNvSpPr>
            <a:spLocks noGrp="1"/>
          </p:cNvSpPr>
          <p:nvPr>
            <p:ph type="title"/>
          </p:nvPr>
        </p:nvSpPr>
        <p:spPr/>
        <p:txBody>
          <a:bodyPr>
            <a:normAutofit fontScale="90000"/>
          </a:bodyPr>
          <a:lstStyle/>
          <a:p>
            <a:pPr fontAlgn="auto">
              <a:spcAft>
                <a:spcPts val="0"/>
              </a:spcAft>
              <a:defRPr/>
            </a:pPr>
            <a:r>
              <a:rPr lang="en-US" sz="2400" smtClean="0"/>
              <a:t>Speaking</a:t>
            </a:r>
            <a:br>
              <a:rPr lang="en-US" sz="2400" smtClean="0"/>
            </a:br>
            <a:r>
              <a:rPr lang="en-US" sz="2400" smtClean="0"/>
              <a:t> Work in pairs. Think about three of your  friends. What kind of friend are they?  Choose from the types in Exercise 8.  Think also about how often you see  these people and what things you do  together. Discuss if your friendships are  similar in any way.</a:t>
            </a:r>
            <a:br>
              <a:rPr lang="en-US" sz="2400" smtClean="0"/>
            </a:br>
            <a:endParaRPr lang="en-US" sz="240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38</TotalTime>
  <Words>588</Words>
  <Application>Microsoft Office PowerPoint</Application>
  <PresentationFormat>Custom</PresentationFormat>
  <Paragraphs>51</Paragraphs>
  <Slides>5</Slides>
  <Notes>0</Notes>
  <HiddenSlides>0</HiddenSlides>
  <MMClips>0</MMClips>
  <ScaleCrop>false</ScaleCrop>
  <HeadingPairs>
    <vt:vector size="6" baseType="variant">
      <vt:variant>
        <vt:lpstr>الخطوط المستخدمة</vt:lpstr>
      </vt:variant>
      <vt:variant>
        <vt:i4>7</vt:i4>
      </vt:variant>
      <vt:variant>
        <vt:lpstr>قالب التصميم</vt:lpstr>
      </vt:variant>
      <vt:variant>
        <vt:i4>8</vt:i4>
      </vt:variant>
      <vt:variant>
        <vt:lpstr>عناوين الشرائح</vt:lpstr>
      </vt:variant>
      <vt:variant>
        <vt:i4>5</vt:i4>
      </vt:variant>
    </vt:vector>
  </HeadingPairs>
  <TitlesOfParts>
    <vt:vector size="20" baseType="lpstr">
      <vt:lpstr>Arial</vt:lpstr>
      <vt:lpstr>Lucida Sans Unicode</vt:lpstr>
      <vt:lpstr>Wingdings 3</vt:lpstr>
      <vt:lpstr>Verdana</vt:lpstr>
      <vt:lpstr>Wingdings 2</vt:lpstr>
      <vt:lpstr>Calibri</vt:lpstr>
      <vt:lpstr>Trebuchet MS</vt:lpstr>
      <vt:lpstr>Concourse</vt:lpstr>
      <vt:lpstr>Concourse</vt:lpstr>
      <vt:lpstr>Concourse</vt:lpstr>
      <vt:lpstr>Concourse</vt:lpstr>
      <vt:lpstr>Concourse</vt:lpstr>
      <vt:lpstr>Concourse</vt:lpstr>
      <vt:lpstr>Concourse</vt:lpstr>
      <vt:lpstr>Concourse</vt:lpstr>
      <vt:lpstr>الشريحة 1</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Eman Abdelati</dc:creator>
  <cp:lastModifiedBy>user</cp:lastModifiedBy>
  <cp:revision>6</cp:revision>
  <dcterms:created xsi:type="dcterms:W3CDTF">2020-03-15T20:58:36Z</dcterms:created>
  <dcterms:modified xsi:type="dcterms:W3CDTF">2020-03-16T15:05:42Z</dcterms:modified>
</cp:coreProperties>
</file>